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5" r:id="rId4"/>
  </p:sldMasterIdLst>
  <p:sldIdLst>
    <p:sldId id="256" r:id="rId5"/>
    <p:sldId id="260" r:id="rId6"/>
    <p:sldId id="258" r:id="rId7"/>
    <p:sldId id="259" r:id="rId8"/>
    <p:sldId id="261" r:id="rId9"/>
    <p:sldId id="262" r:id="rId10"/>
    <p:sldId id="263" r:id="rId11"/>
    <p:sldId id="264" r:id="rId12"/>
    <p:sldId id="265" r:id="rId13"/>
    <p:sldId id="266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2E5DE"/>
    <a:srgbClr val="FCFF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5C32818-C417-285F-051B-147719BE10E8}" v="429" dt="2022-02-08T19:04:24.003"/>
    <p1510:client id="{67DA860A-0835-53E2-98FF-49B01A17B927}" v="21" dt="2022-02-09T13:53:16.256"/>
    <p1510:client id="{8D62A8AD-55D8-2A8B-CFF6-F750792C1498}" v="10" dt="2022-02-07T01:25:06.675"/>
    <p1510:client id="{AB68CF63-0DAD-2FA2-6823-10E9CDCBFC43}" v="20" dt="2022-02-10T17:42:43.056"/>
    <p1510:client id="{B5EAC822-81ED-513A-89BB-0ED199535207}" v="138" dt="2022-02-04T19:42:08.177"/>
    <p1510:client id="{C9F35A1B-D3B2-0424-85C2-7C796767A704}" v="124" dt="2022-07-31T15:28:29.004"/>
    <p1510:client id="{D4570A11-8B8E-4956-AEB3-85D401D88666}" v="179" dt="2022-02-04T19:29:57.96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72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22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8/7/2023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09295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8/7/2023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57420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8/7/2023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9981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8/7/2023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7177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8/7/2023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70126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8/7/2023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88653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8/7/2023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59082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8/7/2023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05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8/7/2023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13008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8/7/2023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3139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8/7/2023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77942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8/7/2023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6332627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78" r:id="rId6"/>
    <p:sldLayoutId id="2147483674" r:id="rId7"/>
    <p:sldLayoutId id="2147483675" r:id="rId8"/>
    <p:sldLayoutId id="2147483676" r:id="rId9"/>
    <p:sldLayoutId id="2147483677" r:id="rId10"/>
    <p:sldLayoutId id="2147483679" r:id="rId11"/>
  </p:sldLayoutIdLst>
  <p:hf sldNum="0" hdr="0" ftr="0" dt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44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2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lnSpc>
          <a:spcPct val="12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lnSpc>
          <a:spcPct val="12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lnSpc>
          <a:spcPct val="12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lnSpc>
          <a:spcPct val="12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08D4B6A-8113-4DFB-B82E-B60CAC8E0A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822E561-F97C-4CBB-A9A6-A6BF6317B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38620" y="863695"/>
            <a:ext cx="3511233" cy="3779995"/>
          </a:xfrm>
        </p:spPr>
        <p:txBody>
          <a:bodyPr anchor="ctr">
            <a:normAutofit/>
          </a:bodyPr>
          <a:lstStyle/>
          <a:p>
            <a:r>
              <a:rPr lang="pt-BR" dirty="0">
                <a:solidFill>
                  <a:schemeClr val="tx1"/>
                </a:solidFill>
                <a:cs typeface="Calibri Light"/>
              </a:rPr>
              <a:t>Computação gráfica e Multimídia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38621" y="4739780"/>
            <a:ext cx="3511233" cy="114705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sz="2200" dirty="0">
                <a:cs typeface="Calibri"/>
              </a:rPr>
              <a:t>Apresentação da disciplina</a:t>
            </a:r>
            <a:endParaRPr lang="pt-BR" sz="22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01B0E58-A5C8-4CDA-A2E0-35DF94E59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620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pic>
        <p:nvPicPr>
          <p:cNvPr id="4" name="Picture 3" descr="CPU com números binários e cópia heliográfica">
            <a:extLst>
              <a:ext uri="{FF2B5EF4-FFF2-40B4-BE49-F238E27FC236}">
                <a16:creationId xmlns:a16="http://schemas.microsoft.com/office/drawing/2014/main" id="{1BDEFAE4-CC24-4C19-A7D0-83B8A7573A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050" r="16124" b="-2"/>
          <a:stretch/>
        </p:blipFill>
        <p:spPr>
          <a:xfrm>
            <a:off x="4654295" y="10"/>
            <a:ext cx="7537705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26">
            <a:extLst>
              <a:ext uri="{FF2B5EF4-FFF2-40B4-BE49-F238E27FC236}">
                <a16:creationId xmlns:a16="http://schemas.microsoft.com/office/drawing/2014/main" id="{1DDC3EF6-2EA5-44B3-94C7-9DDA67A12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38" name="Rectangle 28">
            <a:extLst>
              <a:ext uri="{FF2B5EF4-FFF2-40B4-BE49-F238E27FC236}">
                <a16:creationId xmlns:a16="http://schemas.microsoft.com/office/drawing/2014/main" id="{87925A9A-E9FA-496E-9C09-7C2845E006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39" name="Rectangle 30">
            <a:extLst>
              <a:ext uri="{FF2B5EF4-FFF2-40B4-BE49-F238E27FC236}">
                <a16:creationId xmlns:a16="http://schemas.microsoft.com/office/drawing/2014/main" id="{2073ABB4-E164-4CBF-ADFF-25552BB7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40" name="Rectangle 32">
            <a:extLst>
              <a:ext uri="{FF2B5EF4-FFF2-40B4-BE49-F238E27FC236}">
                <a16:creationId xmlns:a16="http://schemas.microsoft.com/office/drawing/2014/main" id="{587D26DA-9773-4A0E-B213-DDF20A1F1F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Table&#10;&#10;Description automatically generated with medium confidence">
            <a:extLst>
              <a:ext uri="{FF2B5EF4-FFF2-40B4-BE49-F238E27FC236}">
                <a16:creationId xmlns:a16="http://schemas.microsoft.com/office/drawing/2014/main" id="{D9F9EF36-373D-4105-A5DD-22192D3B61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2755" y="1"/>
            <a:ext cx="8906491" cy="6857999"/>
          </a:xfrm>
          <a:prstGeom prst="rect">
            <a:avLst/>
          </a:prstGeom>
        </p:spPr>
      </p:pic>
      <p:sp>
        <p:nvSpPr>
          <p:cNvPr id="7" name="Rectangle: Top Corners One Rounded and One Snipped 6">
            <a:extLst>
              <a:ext uri="{FF2B5EF4-FFF2-40B4-BE49-F238E27FC236}">
                <a16:creationId xmlns:a16="http://schemas.microsoft.com/office/drawing/2014/main" id="{FD00583E-6458-4555-9BFA-F44FF14453F2}"/>
              </a:ext>
            </a:extLst>
          </p:cNvPr>
          <p:cNvSpPr/>
          <p:nvPr/>
        </p:nvSpPr>
        <p:spPr>
          <a:xfrm rot="10800000">
            <a:off x="7623425" y="5753528"/>
            <a:ext cx="2804845" cy="934948"/>
          </a:xfrm>
          <a:prstGeom prst="snipRoundRect">
            <a:avLst/>
          </a:prstGeom>
          <a:solidFill>
            <a:srgbClr val="FCFFC8"/>
          </a:solidFill>
          <a:ln>
            <a:solidFill>
              <a:srgbClr val="D2E5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660393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Table&#10;&#10;Description automatically generated">
            <a:extLst>
              <a:ext uri="{FF2B5EF4-FFF2-40B4-BE49-F238E27FC236}">
                <a16:creationId xmlns:a16="http://schemas.microsoft.com/office/drawing/2014/main" id="{C14207A2-ECE6-48F4-837B-FAA8BCE2B6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8476" y="729327"/>
            <a:ext cx="6395049" cy="5816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1535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8FFF8BA-E008-4068-851C-2CED296AC5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441268-36DF-4C15-81D8-873792B903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02156"/>
            <a:ext cx="2940342" cy="5156642"/>
          </a:xfrm>
        </p:spPr>
        <p:txBody>
          <a:bodyPr anchor="ctr">
            <a:normAutofit/>
          </a:bodyPr>
          <a:lstStyle/>
          <a:p>
            <a:r>
              <a:rPr lang="pt-BR">
                <a:solidFill>
                  <a:schemeClr val="tx2"/>
                </a:solidFill>
              </a:rPr>
              <a:t>Divisão de notas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32B0DA7-13B0-4805-B9BD-9BFACCB233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3" y="457199"/>
            <a:ext cx="4210812" cy="949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5D17921-1EF4-488E-A9AA-AC6B7F3CE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6743" y="457201"/>
            <a:ext cx="6834067" cy="94996"/>
          </a:xfrm>
          <a:prstGeom prst="rect">
            <a:avLst/>
          </a:prstGeom>
          <a:solidFill>
            <a:srgbClr val="3C474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4ADABC-0A2A-4B77-94F5-162987B387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86630" y="702156"/>
            <a:ext cx="7533638" cy="5156643"/>
          </a:xfrm>
        </p:spPr>
        <p:txBody>
          <a:bodyPr vert="horz" lIns="91440" tIns="45720" rIns="91440" bIns="45720" rtlCol="0">
            <a:normAutofit/>
          </a:bodyPr>
          <a:lstStyle/>
          <a:p>
            <a:pPr marL="342900" indent="-342900"/>
            <a:r>
              <a:rPr lang="pt-BR" sz="2000" dirty="0">
                <a:ea typeface="+mn-lt"/>
                <a:cs typeface="+mn-lt"/>
              </a:rPr>
              <a:t>NPL = 0.25 * NL1 + 0.25 * NL2 + 0.25 * NL3 + 0.25 * NL4</a:t>
            </a:r>
            <a:endParaRPr lang="pt-BR" sz="2000" dirty="0"/>
          </a:p>
          <a:p>
            <a:pPr marL="305435" indent="-305435"/>
            <a:r>
              <a:rPr lang="pt-BR" sz="2000" dirty="0">
                <a:ea typeface="+mn-lt"/>
                <a:cs typeface="+mn-lt"/>
              </a:rPr>
              <a:t>NPL = Nota do laboratório</a:t>
            </a:r>
            <a:endParaRPr lang="pt-BR" sz="2000" dirty="0"/>
          </a:p>
          <a:p>
            <a:pPr marL="305435" indent="-305435"/>
            <a:r>
              <a:rPr lang="pt-BR" sz="2000" dirty="0">
                <a:ea typeface="+mn-lt"/>
                <a:cs typeface="+mn-lt"/>
              </a:rPr>
              <a:t>NL1 = Trabalho Prático 1</a:t>
            </a:r>
            <a:endParaRPr lang="pt-BR" sz="2000" dirty="0"/>
          </a:p>
          <a:p>
            <a:pPr marL="305435" indent="-305435"/>
            <a:r>
              <a:rPr lang="pt-BR" sz="2000" dirty="0">
                <a:ea typeface="+mn-lt"/>
                <a:cs typeface="+mn-lt"/>
              </a:rPr>
              <a:t>NL2 = Teste Prático 1</a:t>
            </a:r>
            <a:endParaRPr lang="pt-BR" sz="2000" dirty="0"/>
          </a:p>
          <a:p>
            <a:pPr marL="305435" indent="-305435"/>
            <a:r>
              <a:rPr lang="pt-BR" sz="2000" dirty="0">
                <a:ea typeface="+mn-lt"/>
                <a:cs typeface="+mn-lt"/>
              </a:rPr>
              <a:t>NL3 = Trabalho Prático 2</a:t>
            </a:r>
            <a:endParaRPr lang="pt-BR" sz="2000" dirty="0"/>
          </a:p>
          <a:p>
            <a:pPr marL="305435" indent="-305435"/>
            <a:r>
              <a:rPr lang="pt-BR" sz="2000" dirty="0">
                <a:ea typeface="+mn-lt"/>
                <a:cs typeface="+mn-lt"/>
              </a:rPr>
              <a:t>NL4 = Teste Prático 2</a:t>
            </a: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22713326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20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504BED40-EAF7-4E55-AFF7-2CD840EBD3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4E5646-3E94-4AA5-8643-741C6DF650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02156"/>
            <a:ext cx="6309003" cy="1013800"/>
          </a:xfrm>
        </p:spPr>
        <p:txBody>
          <a:bodyPr>
            <a:normAutofit/>
          </a:bodyPr>
          <a:lstStyle/>
          <a:p>
            <a:r>
              <a:rPr lang="pt-BR" sz="3100" dirty="0">
                <a:solidFill>
                  <a:srgbClr val="FFFFFF"/>
                </a:solidFill>
              </a:rPr>
              <a:t>Computação Gráfica - O que é?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367CCF1-BB1E-41CF-8499-94A870C33E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66751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7D5D58-D3D8-4E97-9AA9-32A8C1D2D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4" y="1896533"/>
            <a:ext cx="6309003" cy="3962266"/>
          </a:xfrm>
        </p:spPr>
        <p:txBody>
          <a:bodyPr vert="horz" lIns="91440" tIns="45720" rIns="91440" bIns="45720" rtlCol="0" anchor="ctr">
            <a:noAutofit/>
          </a:bodyPr>
          <a:lstStyle/>
          <a:p>
            <a:pPr marL="305435" indent="-305435"/>
            <a:r>
              <a:rPr lang="pt-BR" sz="2000" dirty="0">
                <a:solidFill>
                  <a:schemeClr val="bg1"/>
                </a:solidFill>
                <a:ea typeface="+mn-lt"/>
                <a:cs typeface="+mn-lt"/>
              </a:rPr>
              <a:t>Trata da síntese de imagens utilizando técnicas</a:t>
            </a:r>
          </a:p>
          <a:p>
            <a:pPr marL="0" indent="0">
              <a:buNone/>
            </a:pPr>
            <a:r>
              <a:rPr lang="pt-BR" sz="2000" dirty="0">
                <a:solidFill>
                  <a:schemeClr val="bg1"/>
                </a:solidFill>
                <a:ea typeface="+mn-lt"/>
                <a:cs typeface="+mn-lt"/>
              </a:rPr>
              <a:t>     computacionais.</a:t>
            </a:r>
            <a:endParaRPr lang="pt-BR" sz="2000" dirty="0">
              <a:solidFill>
                <a:schemeClr val="bg1"/>
              </a:solidFill>
            </a:endParaRPr>
          </a:p>
          <a:p>
            <a:pPr marL="305435" indent="-305435"/>
            <a:r>
              <a:rPr lang="pt-BR" sz="2000" dirty="0">
                <a:solidFill>
                  <a:schemeClr val="bg1"/>
                </a:solidFill>
                <a:ea typeface="+mn-lt"/>
                <a:cs typeface="+mn-lt"/>
              </a:rPr>
              <a:t>Tópicos incluem: gráficos de</a:t>
            </a:r>
            <a:endParaRPr lang="pt-BR" sz="20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pt-BR" sz="2000" dirty="0">
                <a:solidFill>
                  <a:schemeClr val="bg1"/>
                </a:solidFill>
                <a:ea typeface="+mn-lt"/>
                <a:cs typeface="+mn-lt"/>
              </a:rPr>
              <a:t>    filmes e games, animações, processamento de</a:t>
            </a:r>
            <a:endParaRPr lang="pt-BR" sz="20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pt-BR" sz="2000" dirty="0">
                <a:solidFill>
                  <a:schemeClr val="bg1"/>
                </a:solidFill>
                <a:ea typeface="+mn-lt"/>
                <a:cs typeface="+mn-lt"/>
              </a:rPr>
              <a:t>    imagens, visão computacional, dentre outros.</a:t>
            </a:r>
            <a:endParaRPr lang="pt-BR" sz="2000" dirty="0">
              <a:solidFill>
                <a:schemeClr val="bg1"/>
              </a:solidFill>
            </a:endParaRPr>
          </a:p>
          <a:p>
            <a:pPr marL="305435" indent="-305435"/>
            <a:r>
              <a:rPr lang="pt-BR" sz="2000" dirty="0">
                <a:solidFill>
                  <a:schemeClr val="bg1"/>
                </a:solidFill>
                <a:ea typeface="+mn-lt"/>
                <a:cs typeface="+mn-lt"/>
              </a:rPr>
              <a:t>Altamente utilizada em diversos tipos de mídias:</a:t>
            </a:r>
            <a:endParaRPr lang="pt-BR" sz="20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pt-BR" sz="2000" dirty="0">
                <a:solidFill>
                  <a:schemeClr val="bg1"/>
                </a:solidFill>
                <a:ea typeface="+mn-lt"/>
                <a:cs typeface="+mn-lt"/>
              </a:rPr>
              <a:t>    propagandas, games, design gráfico, filmes,</a:t>
            </a:r>
          </a:p>
          <a:p>
            <a:pPr marL="0" indent="0">
              <a:buNone/>
            </a:pPr>
            <a:r>
              <a:rPr lang="pt-BR" sz="2000" dirty="0">
                <a:solidFill>
                  <a:schemeClr val="bg1"/>
                </a:solidFill>
                <a:ea typeface="+mn-lt"/>
                <a:cs typeface="+mn-lt"/>
              </a:rPr>
              <a:t>    animações, etc.</a:t>
            </a:r>
            <a:endParaRPr lang="pt-BR" sz="2000" dirty="0">
              <a:solidFill>
                <a:schemeClr val="bg1"/>
              </a:solidFill>
            </a:endParaRPr>
          </a:p>
        </p:txBody>
      </p:sp>
      <p:pic>
        <p:nvPicPr>
          <p:cNvPr id="34" name="Picture 34" descr="Diagram, engineering drawing&#10;&#10;Description automatically generated">
            <a:extLst>
              <a:ext uri="{FF2B5EF4-FFF2-40B4-BE49-F238E27FC236}">
                <a16:creationId xmlns:a16="http://schemas.microsoft.com/office/drawing/2014/main" id="{F1D1542B-8A0C-4825-8F63-7C80867135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677" r="41288" b="-210"/>
          <a:stretch/>
        </p:blipFill>
        <p:spPr>
          <a:xfrm>
            <a:off x="7406264" y="10"/>
            <a:ext cx="4670888" cy="6872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4544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20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ABB03BCF-53C2-4F78-827D-E6DE86B90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C10D5A-1489-46C2-BA42-0BA99E6CE3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5"/>
            <a:ext cx="3475915" cy="1324537"/>
          </a:xfrm>
        </p:spPr>
        <p:txBody>
          <a:bodyPr>
            <a:normAutofit/>
          </a:bodyPr>
          <a:lstStyle/>
          <a:p>
            <a:r>
              <a:rPr lang="en-US" sz="2800" dirty="0" err="1">
                <a:solidFill>
                  <a:schemeClr val="bg1"/>
                </a:solidFill>
              </a:rPr>
              <a:t>computação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gráfica</a:t>
            </a:r>
            <a:r>
              <a:rPr lang="en-US" sz="2800" dirty="0">
                <a:solidFill>
                  <a:schemeClr val="bg1"/>
                </a:solidFill>
              </a:rPr>
              <a:t> - </a:t>
            </a:r>
            <a:r>
              <a:rPr lang="en-US" sz="2800" dirty="0" err="1">
                <a:solidFill>
                  <a:schemeClr val="bg1"/>
                </a:solidFill>
              </a:rPr>
              <a:t>Exemplos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8FC31B1-C9FB-4110-B34B-BC74D86324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F945249-DD95-405F-8A51-335F3FE031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1EDC20E-2FBC-4FDF-97C1-181B08DC8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0C4CB827-A036-4859-BC2F-75F4A91670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3475915" cy="3678303"/>
          </a:xfrm>
        </p:spPr>
        <p:txBody>
          <a:bodyPr>
            <a:normAutofit/>
          </a:bodyPr>
          <a:lstStyle/>
          <a:p>
            <a:pPr marL="305435" indent="-305435">
              <a:buClr>
                <a:srgbClr val="DD3398"/>
              </a:buClr>
            </a:pPr>
            <a:r>
              <a:rPr lang="en-US" sz="2000" dirty="0">
                <a:solidFill>
                  <a:schemeClr val="bg1"/>
                </a:solidFill>
              </a:rPr>
              <a:t>Medicina</a:t>
            </a:r>
          </a:p>
          <a:p>
            <a:pPr marL="305435" indent="-305435">
              <a:buClr>
                <a:srgbClr val="DD3398"/>
              </a:buClr>
            </a:pPr>
            <a:r>
              <a:rPr lang="en-US" sz="2000" dirty="0" err="1">
                <a:solidFill>
                  <a:schemeClr val="bg1"/>
                </a:solidFill>
              </a:rPr>
              <a:t>Fotogrametria</a:t>
            </a:r>
            <a:endParaRPr lang="en-US" sz="2000" dirty="0">
              <a:solidFill>
                <a:schemeClr val="bg1"/>
              </a:solidFill>
            </a:endParaRPr>
          </a:p>
          <a:p>
            <a:pPr marL="305435" indent="-305435">
              <a:buClr>
                <a:srgbClr val="DD3398"/>
              </a:buClr>
            </a:pPr>
            <a:r>
              <a:rPr lang="en-US" sz="2000" dirty="0" err="1">
                <a:solidFill>
                  <a:schemeClr val="bg1"/>
                </a:solidFill>
              </a:rPr>
              <a:t>Engenharia</a:t>
            </a:r>
            <a:endParaRPr lang="en-US" sz="2000">
              <a:solidFill>
                <a:schemeClr val="bg1"/>
              </a:solidFill>
            </a:endParaRP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240ADD3C-283E-4D1C-BF32-6A063BF1FB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6444" r="-1" b="3269"/>
          <a:stretch/>
        </p:blipFill>
        <p:spPr>
          <a:xfrm>
            <a:off x="4241823" y="628650"/>
            <a:ext cx="7503638" cy="3520440"/>
          </a:xfrm>
          <a:prstGeom prst="rect">
            <a:avLst/>
          </a:prstGeom>
        </p:spPr>
      </p:pic>
      <p:pic>
        <p:nvPicPr>
          <p:cNvPr id="4" name="Picture 4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B34AF466-9961-4E37-84E9-1E34F1573F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4812" r="-3" b="16109"/>
          <a:stretch/>
        </p:blipFill>
        <p:spPr>
          <a:xfrm>
            <a:off x="4245215" y="4233673"/>
            <a:ext cx="3699935" cy="2140276"/>
          </a:xfrm>
          <a:prstGeom prst="rect">
            <a:avLst/>
          </a:prstGeom>
        </p:spPr>
      </p:pic>
      <p:pic>
        <p:nvPicPr>
          <p:cNvPr id="6" name="Picture 6" descr="Diagram&#10;&#10;Description automatically generated">
            <a:extLst>
              <a:ext uri="{FF2B5EF4-FFF2-40B4-BE49-F238E27FC236}">
                <a16:creationId xmlns:a16="http://schemas.microsoft.com/office/drawing/2014/main" id="{27E6C855-5FF7-422C-9E7E-4FE1CF7C229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55" r="-4" b="-4"/>
          <a:stretch/>
        </p:blipFill>
        <p:spPr>
          <a:xfrm>
            <a:off x="8045232" y="4233672"/>
            <a:ext cx="3700115" cy="2140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14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20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504BED40-EAF7-4E55-AFF7-2CD840EBD3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4E5646-3E94-4AA5-8643-741C6DF650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02156"/>
            <a:ext cx="6309003" cy="1013800"/>
          </a:xfrm>
        </p:spPr>
        <p:txBody>
          <a:bodyPr>
            <a:normAutofit/>
          </a:bodyPr>
          <a:lstStyle/>
          <a:p>
            <a:r>
              <a:rPr lang="pt-BR" sz="3100" dirty="0">
                <a:solidFill>
                  <a:srgbClr val="FFFFFF"/>
                </a:solidFill>
              </a:rPr>
              <a:t>Multimídia  - O que é?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367CCF1-BB1E-41CF-8499-94A870C33E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66751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7D5D58-D3D8-4E97-9AA9-32A8C1D2D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4" y="1896533"/>
            <a:ext cx="6309003" cy="3962266"/>
          </a:xfrm>
        </p:spPr>
        <p:txBody>
          <a:bodyPr vert="horz" lIns="91440" tIns="45720" rIns="91440" bIns="45720" rtlCol="0" anchor="ctr">
            <a:noAutofit/>
          </a:bodyPr>
          <a:lstStyle/>
          <a:p>
            <a:pPr marL="305435" indent="-305435"/>
            <a:r>
              <a:rPr lang="pt-BR" sz="2000" dirty="0">
                <a:solidFill>
                  <a:schemeClr val="bg1"/>
                </a:solidFill>
                <a:ea typeface="+mn-lt"/>
                <a:cs typeface="+mn-lt"/>
              </a:rPr>
              <a:t>Utiliza de diferentes formas de conteúdo, como texto, áudio, imagens, animações, vídeos e conteúdo interativo</a:t>
            </a:r>
            <a:endParaRPr lang="pt-BR" dirty="0">
              <a:solidFill>
                <a:schemeClr val="bg1"/>
              </a:solidFill>
            </a:endParaRPr>
          </a:p>
          <a:p>
            <a:pPr marL="305435" indent="-305435"/>
            <a:r>
              <a:rPr lang="pt-BR" sz="2000" b="1" dirty="0">
                <a:solidFill>
                  <a:schemeClr val="bg1"/>
                </a:solidFill>
                <a:ea typeface="+mn-lt"/>
                <a:cs typeface="+mn-lt"/>
              </a:rPr>
              <a:t>Multimídia linear:</a:t>
            </a:r>
            <a:r>
              <a:rPr lang="pt-BR" sz="2000" dirty="0">
                <a:solidFill>
                  <a:schemeClr val="bg1"/>
                </a:solidFill>
                <a:ea typeface="+mn-lt"/>
                <a:cs typeface="+mn-lt"/>
              </a:rPr>
              <a:t> conteúdo frequentemente sem controle não-linear de navegação por parte do usuário, tal como filmes. Começo e fim bem definidos.</a:t>
            </a:r>
            <a:endParaRPr lang="pt-BR">
              <a:solidFill>
                <a:schemeClr val="bg1"/>
              </a:solidFill>
              <a:ea typeface="+mn-lt"/>
              <a:cs typeface="+mn-lt"/>
            </a:endParaRPr>
          </a:p>
          <a:p>
            <a:pPr marL="305435" indent="-305435"/>
            <a:r>
              <a:rPr lang="pt-BR" sz="2000" b="1" dirty="0">
                <a:solidFill>
                  <a:schemeClr val="bg1"/>
                </a:solidFill>
                <a:ea typeface="+mn-lt"/>
                <a:cs typeface="+mn-lt"/>
              </a:rPr>
              <a:t>Multimídia não-linear:</a:t>
            </a:r>
            <a:r>
              <a:rPr lang="pt-BR" sz="2000" dirty="0">
                <a:solidFill>
                  <a:schemeClr val="bg1"/>
                </a:solidFill>
                <a:ea typeface="+mn-lt"/>
                <a:cs typeface="+mn-lt"/>
              </a:rPr>
              <a:t> conteúdo não-sequencial, normalmente apresentando maior interatividade, tal como games ou hipermídia.</a:t>
            </a:r>
            <a:endParaRPr lang="pt-BR">
              <a:solidFill>
                <a:schemeClr val="bg1"/>
              </a:solidFill>
              <a:ea typeface="+mn-lt"/>
              <a:cs typeface="+mn-lt"/>
            </a:endParaRPr>
          </a:p>
        </p:txBody>
      </p:sp>
      <p:pic>
        <p:nvPicPr>
          <p:cNvPr id="4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F750EB1E-643B-4909-807B-F07ACE4447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826" r="32485" b="209"/>
          <a:stretch/>
        </p:blipFill>
        <p:spPr>
          <a:xfrm>
            <a:off x="7186681" y="-2532"/>
            <a:ext cx="5004526" cy="6865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1706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20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ABB03BCF-53C2-4F78-827D-E6DE86B90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C10D5A-1489-46C2-BA42-0BA99E6CE3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5"/>
            <a:ext cx="3475915" cy="1324537"/>
          </a:xfrm>
        </p:spPr>
        <p:txBody>
          <a:bodyPr>
            <a:normAutofit/>
          </a:bodyPr>
          <a:lstStyle/>
          <a:p>
            <a:r>
              <a:rPr lang="en-US" sz="2800" dirty="0" err="1">
                <a:solidFill>
                  <a:schemeClr val="bg1"/>
                </a:solidFill>
              </a:rPr>
              <a:t>Multimídia</a:t>
            </a:r>
            <a:r>
              <a:rPr lang="en-US" sz="2800" dirty="0">
                <a:solidFill>
                  <a:schemeClr val="bg1"/>
                </a:solidFill>
              </a:rPr>
              <a:t> - </a:t>
            </a:r>
            <a:r>
              <a:rPr lang="en-US" sz="2800" dirty="0" err="1">
                <a:solidFill>
                  <a:schemeClr val="bg1"/>
                </a:solidFill>
              </a:rPr>
              <a:t>Exemplos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8FC31B1-C9FB-4110-B34B-BC74D86324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F945249-DD95-405F-8A51-335F3FE031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1EDC20E-2FBC-4FDF-97C1-181B08DC8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0C4CB827-A036-4859-BC2F-75F4A91670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3475915" cy="3678303"/>
          </a:xfrm>
        </p:spPr>
        <p:txBody>
          <a:bodyPr>
            <a:normAutofit/>
          </a:bodyPr>
          <a:lstStyle/>
          <a:p>
            <a:pPr marL="305435" indent="-305435">
              <a:buClr>
                <a:srgbClr val="DD3398"/>
              </a:buClr>
            </a:pPr>
            <a:r>
              <a:rPr lang="en-US" sz="2000" dirty="0">
                <a:solidFill>
                  <a:schemeClr val="bg1"/>
                </a:solidFill>
              </a:rPr>
              <a:t>Um website, </a:t>
            </a:r>
            <a:r>
              <a:rPr lang="en-US" sz="2000" dirty="0" err="1">
                <a:solidFill>
                  <a:schemeClr val="bg1"/>
                </a:solidFill>
              </a:rPr>
              <a:t>como</a:t>
            </a:r>
            <a:r>
              <a:rPr lang="en-US" sz="2000" dirty="0">
                <a:solidFill>
                  <a:schemeClr val="bg1"/>
                </a:solidFill>
              </a:rPr>
              <a:t> o </a:t>
            </a:r>
            <a:r>
              <a:rPr lang="en-US" sz="2000" dirty="0" err="1">
                <a:solidFill>
                  <a:schemeClr val="bg1"/>
                </a:solidFill>
              </a:rPr>
              <a:t>Youtube</a:t>
            </a:r>
          </a:p>
          <a:p>
            <a:pPr marL="305435" indent="-305435">
              <a:buClr>
                <a:srgbClr val="DD3398"/>
              </a:buClr>
            </a:pPr>
            <a:r>
              <a:rPr lang="en-US" sz="2000" dirty="0" err="1">
                <a:solidFill>
                  <a:schemeClr val="bg1"/>
                </a:solidFill>
              </a:rPr>
              <a:t>Jogos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digitais</a:t>
            </a:r>
          </a:p>
          <a:p>
            <a:pPr marL="305435" indent="-305435">
              <a:buClr>
                <a:srgbClr val="DD3398"/>
              </a:buClr>
            </a:pPr>
            <a:r>
              <a:rPr lang="en-US" sz="2000" dirty="0" err="1">
                <a:solidFill>
                  <a:schemeClr val="bg1"/>
                </a:solidFill>
              </a:rPr>
              <a:t>Filmes</a:t>
            </a:r>
          </a:p>
          <a:p>
            <a:pPr marL="305435" indent="-305435">
              <a:buClr>
                <a:srgbClr val="DD3398"/>
              </a:buClr>
            </a:pPr>
            <a:r>
              <a:rPr lang="en-US" sz="2000" dirty="0">
                <a:solidFill>
                  <a:schemeClr val="bg1"/>
                </a:solidFill>
              </a:rPr>
              <a:t>Este </a:t>
            </a:r>
            <a:r>
              <a:rPr lang="en-US" sz="2000" dirty="0" err="1">
                <a:solidFill>
                  <a:schemeClr val="bg1"/>
                </a:solidFill>
              </a:rPr>
              <a:t>powerpoint</a:t>
            </a:r>
          </a:p>
        </p:txBody>
      </p:sp>
      <p:pic>
        <p:nvPicPr>
          <p:cNvPr id="3" name="Picture 6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E1DA7AD1-F0A0-4725-95F0-DC19903BB0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3713" b="235"/>
          <a:stretch/>
        </p:blipFill>
        <p:spPr>
          <a:xfrm>
            <a:off x="3890514" y="759664"/>
            <a:ext cx="8300603" cy="6086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2205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890DF-F212-4FB8-B956-2867617AC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Ferramentas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D2E75D8-BFFC-482D-8E50-D4C53FA78636}"/>
              </a:ext>
            </a:extLst>
          </p:cNvPr>
          <p:cNvSpPr/>
          <p:nvPr/>
        </p:nvSpPr>
        <p:spPr>
          <a:xfrm>
            <a:off x="2032830" y="2661219"/>
            <a:ext cx="2559168" cy="2559168"/>
          </a:xfrm>
          <a:prstGeom prst="ellipse">
            <a:avLst/>
          </a:prstGeom>
          <a:solidFill>
            <a:srgbClr val="1C203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5" descr="Logo, icon&#10;&#10;Description automatically generated">
            <a:extLst>
              <a:ext uri="{FF2B5EF4-FFF2-40B4-BE49-F238E27FC236}">
                <a16:creationId xmlns:a16="http://schemas.microsoft.com/office/drawing/2014/main" id="{80CE94E9-CB14-41CA-8F78-499316BDC9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9864" y="2853876"/>
            <a:ext cx="2168106" cy="2168106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35C4EF94-D5D3-4552-B841-5BBDCADC7C6D}"/>
              </a:ext>
            </a:extLst>
          </p:cNvPr>
          <p:cNvSpPr/>
          <p:nvPr/>
        </p:nvSpPr>
        <p:spPr>
          <a:xfrm>
            <a:off x="4922678" y="2733105"/>
            <a:ext cx="2559168" cy="2559168"/>
          </a:xfrm>
          <a:prstGeom prst="ellipse">
            <a:avLst/>
          </a:prstGeom>
          <a:solidFill>
            <a:srgbClr val="1C203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08E1F1B3-6168-4FE2-9600-65E84A1AA8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0996" y="2923109"/>
            <a:ext cx="1765541" cy="2044016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FDDB0C5D-3100-4C78-A2A1-26F7ED7C71B8}"/>
              </a:ext>
            </a:extLst>
          </p:cNvPr>
          <p:cNvSpPr/>
          <p:nvPr/>
        </p:nvSpPr>
        <p:spPr>
          <a:xfrm>
            <a:off x="7568111" y="2661218"/>
            <a:ext cx="2559168" cy="2559168"/>
          </a:xfrm>
          <a:prstGeom prst="ellipse">
            <a:avLst/>
          </a:prstGeom>
          <a:solidFill>
            <a:srgbClr val="1C203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2" descr="Logo&#10;&#10;Description automatically generated">
            <a:extLst>
              <a:ext uri="{FF2B5EF4-FFF2-40B4-BE49-F238E27FC236}">
                <a16:creationId xmlns:a16="http://schemas.microsoft.com/office/drawing/2014/main" id="{B2F9BF92-3ADD-4263-A772-C3CAEBCD52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7638" y="2666970"/>
            <a:ext cx="2283125" cy="228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3375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20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A4FC69-1C8A-4E87-B88F-D9A52FCF57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Alternativas </a:t>
            </a:r>
            <a:r>
              <a:rPr lang="en-US" dirty="0" err="1">
                <a:solidFill>
                  <a:schemeClr val="bg1"/>
                </a:solidFill>
              </a:rPr>
              <a:t>ao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jupyter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380BCB-6BD9-46AD-9128-6542F226A7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- Google </a:t>
            </a:r>
            <a:r>
              <a:rPr lang="en-US" sz="2000" dirty="0" err="1">
                <a:solidFill>
                  <a:schemeClr val="bg1"/>
                </a:solidFill>
              </a:rPr>
              <a:t>Colab</a:t>
            </a:r>
            <a:endParaRPr lang="en-US" sz="20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- PyCharm Professional</a:t>
            </a:r>
          </a:p>
        </p:txBody>
      </p:sp>
      <p:pic>
        <p:nvPicPr>
          <p:cNvPr id="4" name="Picture 4" descr="Icon&#10;&#10;Description automatically generated">
            <a:extLst>
              <a:ext uri="{FF2B5EF4-FFF2-40B4-BE49-F238E27FC236}">
                <a16:creationId xmlns:a16="http://schemas.microsoft.com/office/drawing/2014/main" id="{727E5867-7421-46BF-9401-D76C8C8633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7108" y="1888825"/>
            <a:ext cx="2476500" cy="2476500"/>
          </a:xfrm>
          <a:prstGeom prst="rect">
            <a:avLst/>
          </a:prstGeom>
        </p:spPr>
      </p:pic>
      <p:pic>
        <p:nvPicPr>
          <p:cNvPr id="8" name="Picture 7" descr="A picture containing text, businesscard&#10;&#10;Description automatically generated">
            <a:extLst>
              <a:ext uri="{FF2B5EF4-FFF2-40B4-BE49-F238E27FC236}">
                <a16:creationId xmlns:a16="http://schemas.microsoft.com/office/drawing/2014/main" id="{0EFF2225-24B2-4CDB-8407-5E3B9212B7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6810" y="2532710"/>
            <a:ext cx="3250794" cy="3250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905307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AnalogousFromDarkSeedLeftStep">
      <a:dk1>
        <a:srgbClr val="000000"/>
      </a:dk1>
      <a:lt1>
        <a:srgbClr val="FFFFFF"/>
      </a:lt1>
      <a:dk2>
        <a:srgbClr val="1C2031"/>
      </a:dk2>
      <a:lt2>
        <a:srgbClr val="F0F3F1"/>
      </a:lt2>
      <a:accent1>
        <a:srgbClr val="DD3398"/>
      </a:accent1>
      <a:accent2>
        <a:srgbClr val="CA21CB"/>
      </a:accent2>
      <a:accent3>
        <a:srgbClr val="9433DD"/>
      </a:accent3>
      <a:accent4>
        <a:srgbClr val="4A31CF"/>
      </a:accent4>
      <a:accent5>
        <a:srgbClr val="335FDD"/>
      </a:accent5>
      <a:accent6>
        <a:srgbClr val="2194CB"/>
      </a:accent6>
      <a:hlink>
        <a:srgbClr val="3F4BBF"/>
      </a:hlink>
      <a:folHlink>
        <a:srgbClr val="7F7F7F"/>
      </a:folHlink>
    </a:clrScheme>
    <a:fontScheme name="Dividend">
      <a:majorFont>
        <a:latin typeface="Univers Condensed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Univers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3908bb63-b7f3-4609-938f-bf521b4f7844" xsi:nil="true"/>
    <lcf76f155ced4ddcb4097134ff3c332f xmlns="e5d72c41-bd93-4b08-9b27-0b4320d4a299">
      <Terms xmlns="http://schemas.microsoft.com/office/infopath/2007/PartnerControls"/>
    </lcf76f155ced4ddcb4097134ff3c332f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438976CFAC4E14EA54BB003B99E8740" ma:contentTypeVersion="10" ma:contentTypeDescription="Create a new document." ma:contentTypeScope="" ma:versionID="64ba20227f57cb9a19f71fcd785303de">
  <xsd:schema xmlns:xsd="http://www.w3.org/2001/XMLSchema" xmlns:xs="http://www.w3.org/2001/XMLSchema" xmlns:p="http://schemas.microsoft.com/office/2006/metadata/properties" xmlns:ns2="e5d72c41-bd93-4b08-9b27-0b4320d4a299" xmlns:ns3="3908bb63-b7f3-4609-938f-bf521b4f7844" targetNamespace="http://schemas.microsoft.com/office/2006/metadata/properties" ma:root="true" ma:fieldsID="02685a6cb6e95ba7e33372a903e55015" ns2:_="" ns3:_="">
    <xsd:import namespace="e5d72c41-bd93-4b08-9b27-0b4320d4a299"/>
    <xsd:import namespace="3908bb63-b7f3-4609-938f-bf521b4f784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GenerationTime" minOccurs="0"/>
                <xsd:element ref="ns2:MediaServiceEventHashCode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5d72c41-bd93-4b08-9b27-0b4320d4a29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d1d24b6d-5369-40ba-942b-984191426f20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908bb63-b7f3-4609-938f-bf521b4f7844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4c41d292-5620-4e17-8f31-0310933c5ddd}" ma:internalName="TaxCatchAll" ma:showField="CatchAllData" ma:web="3908bb63-b7f3-4609-938f-bf521b4f7844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05449DA-04F2-4C82-AE6C-0049BD6A4A52}">
  <ds:schemaRefs>
    <ds:schemaRef ds:uri="http://schemas.microsoft.com/office/2006/metadata/properties"/>
    <ds:schemaRef ds:uri="http://schemas.microsoft.com/office/infopath/2007/PartnerControls"/>
    <ds:schemaRef ds:uri="2a4158a5-30d1-4221-a35f-9a9a060dc5d0"/>
    <ds:schemaRef ds:uri="0fd630d0-58ce-4bd1-a327-5c5e5b95666c"/>
  </ds:schemaRefs>
</ds:datastoreItem>
</file>

<file path=customXml/itemProps2.xml><?xml version="1.0" encoding="utf-8"?>
<ds:datastoreItem xmlns:ds="http://schemas.openxmlformats.org/officeDocument/2006/customXml" ds:itemID="{D6E6162E-6EE0-43D3-8DC9-D5231E4ED96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DE2C866-FEB5-4BD2-96BC-AE105A6B989C}"/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23</TotalTime>
  <Words>214</Words>
  <Application>Microsoft Office PowerPoint</Application>
  <PresentationFormat>Widescreen</PresentationFormat>
  <Paragraphs>35</Paragraphs>
  <Slides>10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10</vt:i4>
      </vt:variant>
    </vt:vector>
  </HeadingPairs>
  <TitlesOfParts>
    <vt:vector size="15" baseType="lpstr">
      <vt:lpstr>Gill Sans MT</vt:lpstr>
      <vt:lpstr>Univers</vt:lpstr>
      <vt:lpstr>Univers Condensed</vt:lpstr>
      <vt:lpstr>Wingdings 2</vt:lpstr>
      <vt:lpstr>DividendVTI</vt:lpstr>
      <vt:lpstr>Computação gráfica e Multimídia</vt:lpstr>
      <vt:lpstr>Apresentação do PowerPoint</vt:lpstr>
      <vt:lpstr>Divisão de notas</vt:lpstr>
      <vt:lpstr>Computação Gráfica - O que é?</vt:lpstr>
      <vt:lpstr>computação gráfica - Exemplos</vt:lpstr>
      <vt:lpstr>Multimídia  - O que é?</vt:lpstr>
      <vt:lpstr>Multimídia - Exemplos</vt:lpstr>
      <vt:lpstr>Ferramentas</vt:lpstr>
      <vt:lpstr>Alternativas ao jupyter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raphael rangel freitas</cp:lastModifiedBy>
  <cp:revision>270</cp:revision>
  <dcterms:created xsi:type="dcterms:W3CDTF">2022-02-04T19:20:48Z</dcterms:created>
  <dcterms:modified xsi:type="dcterms:W3CDTF">2023-08-07T21:10:25Z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0x010100F438976CFAC4E14EA54BB003B99E8740</vt:lpwstr>
  </property>
</Properties>
</file>